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0"/>
  </p:notesMasterIdLst>
  <p:sldIdLst>
    <p:sldId id="358" r:id="rId2"/>
    <p:sldId id="393" r:id="rId3"/>
    <p:sldId id="394" r:id="rId4"/>
    <p:sldId id="359" r:id="rId5"/>
    <p:sldId id="360" r:id="rId6"/>
    <p:sldId id="361" r:id="rId7"/>
    <p:sldId id="362" r:id="rId8"/>
    <p:sldId id="363" r:id="rId9"/>
    <p:sldId id="364" r:id="rId10"/>
    <p:sldId id="365" r:id="rId11"/>
    <p:sldId id="366" r:id="rId12"/>
    <p:sldId id="367" r:id="rId13"/>
    <p:sldId id="368" r:id="rId14"/>
    <p:sldId id="369" r:id="rId15"/>
    <p:sldId id="370" r:id="rId16"/>
    <p:sldId id="371" r:id="rId17"/>
    <p:sldId id="372" r:id="rId18"/>
    <p:sldId id="373" r:id="rId19"/>
    <p:sldId id="374" r:id="rId20"/>
    <p:sldId id="375" r:id="rId21"/>
    <p:sldId id="376" r:id="rId22"/>
    <p:sldId id="377" r:id="rId23"/>
    <p:sldId id="378" r:id="rId24"/>
    <p:sldId id="379" r:id="rId25"/>
    <p:sldId id="380" r:id="rId26"/>
    <p:sldId id="381" r:id="rId27"/>
    <p:sldId id="382" r:id="rId28"/>
    <p:sldId id="383" r:id="rId29"/>
    <p:sldId id="384" r:id="rId30"/>
    <p:sldId id="385" r:id="rId31"/>
    <p:sldId id="386" r:id="rId32"/>
    <p:sldId id="387" r:id="rId33"/>
    <p:sldId id="388" r:id="rId34"/>
    <p:sldId id="389" r:id="rId35"/>
    <p:sldId id="390" r:id="rId36"/>
    <p:sldId id="391" r:id="rId37"/>
    <p:sldId id="392" r:id="rId38"/>
    <p:sldId id="326"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4" autoAdjust="0"/>
    <p:restoredTop sz="94660"/>
  </p:normalViewPr>
  <p:slideViewPr>
    <p:cSldViewPr snapToGrid="0">
      <p:cViewPr varScale="1">
        <p:scale>
          <a:sx n="78" d="100"/>
          <a:sy n="78" d="100"/>
        </p:scale>
        <p:origin x="-1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B641A7-CB91-4ED3-816A-70E90110DD91}" type="datetimeFigureOut">
              <a:rPr lang="en-US" smtClean="0"/>
              <a:pPr/>
              <a:t>1/31/2024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CC985-A42A-4542-9693-57CE87A9CA51}" type="slidenum">
              <a:rPr lang="en-US" smtClean="0"/>
              <a:pPr/>
              <a:t>‹#›</a:t>
            </a:fld>
            <a:endParaRPr lang="en-US"/>
          </a:p>
        </p:txBody>
      </p:sp>
    </p:spTree>
    <p:extLst>
      <p:ext uri="{BB962C8B-B14F-4D97-AF65-F5344CB8AC3E}">
        <p14:creationId xmlns:p14="http://schemas.microsoft.com/office/powerpoint/2010/main" val="100202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1/31/2024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1/31/2024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1/31/2024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1/31/2024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54CB27-8239-4545-8E89-1C2718E32895}"/>
              </a:ext>
            </a:extLst>
          </p:cNvPr>
          <p:cNvSpPr>
            <a:spLocks noGrp="1"/>
          </p:cNvSpPr>
          <p:nvPr>
            <p:ph type="title"/>
          </p:nvPr>
        </p:nvSpPr>
        <p:spPr>
          <a:xfrm>
            <a:off x="1234442" y="1213780"/>
            <a:ext cx="9601196" cy="1303867"/>
          </a:xfrm>
        </p:spPr>
        <p:txBody>
          <a:bodyPr>
            <a:normAutofit/>
          </a:bodyPr>
          <a:lstStyle/>
          <a:p>
            <a:r>
              <a:rPr lang="en-US" b="1" dirty="0" err="1"/>
              <a:t>Hilandar</a:t>
            </a:r>
            <a:r>
              <a:rPr lang="en-US" b="1" dirty="0"/>
              <a:t> medical codex</a:t>
            </a:r>
            <a:endParaRPr lang="en-US" dirty="0"/>
          </a:p>
        </p:txBody>
      </p:sp>
      <p:sp>
        <p:nvSpPr>
          <p:cNvPr id="7170" name="AutoShape 2" descr="Hilandarski medicinski kodeks - Kupindo.com (74484889)"/>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2" name="AutoShape 4" descr="Hilandarski medicinski kodeks - Kupindo.com (74484889)"/>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4" name="AutoShape 6" descr="Претрага - Digitalna BM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78" name="AutoShape 10" descr="Hilandarski medicinski kodeks N. 517 I-II (original i prevo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180" name="AutoShape 12" descr="Hilandarski medicinski kodeks N. 517 - Kupindo.com (69748877)"/>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82" name="Picture 14" descr="Hilandarski medicinski kodeks N. 517 - Kupindo.com (69748877)"/>
          <p:cNvPicPr>
            <a:picLocks noChangeAspect="1" noChangeArrowheads="1"/>
          </p:cNvPicPr>
          <p:nvPr/>
        </p:nvPicPr>
        <p:blipFill>
          <a:blip r:embed="rId2" cstate="print"/>
          <a:srcRect/>
          <a:stretch>
            <a:fillRect/>
          </a:stretch>
        </p:blipFill>
        <p:spPr bwMode="auto">
          <a:xfrm>
            <a:off x="4244251" y="2547258"/>
            <a:ext cx="2979510" cy="3618411"/>
          </a:xfrm>
          <a:prstGeom prst="rect">
            <a:avLst/>
          </a:prstGeom>
          <a:noFill/>
        </p:spPr>
      </p:pic>
    </p:spTree>
    <p:extLst>
      <p:ext uri="{BB962C8B-B14F-4D97-AF65-F5344CB8AC3E}">
        <p14:creationId xmlns:p14="http://schemas.microsoft.com/office/powerpoint/2010/main" val="375372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Constantine the African (XI century) Latinized many Greek writings, including some of Galen's. The last statement clearly shows that the compiler of our codex could have used a text like this, and that from such a document he could have introduced into the Serbian translation Latin expressions that were already domesticated in scientific methodology at that time.</a:t>
            </a:r>
            <a:r>
              <a:rPr lang="ru-RU" dirty="0" smtClean="0"/>
              <a:t> </a:t>
            </a:r>
          </a:p>
          <a:p>
            <a:pPr algn="just"/>
            <a:endParaRPr lang="en-US" dirty="0"/>
          </a:p>
        </p:txBody>
      </p:sp>
      <p:sp>
        <p:nvSpPr>
          <p:cNvPr id="6" name="Title 1"/>
          <p:cNvSpPr>
            <a:spLocks noGrp="1"/>
          </p:cNvSpPr>
          <p:nvPr>
            <p:ph type="title"/>
          </p:nvPr>
        </p:nvSpPr>
        <p:spPr>
          <a:xfrm>
            <a:off x="1295402" y="640080"/>
            <a:ext cx="9601196" cy="1645919"/>
          </a:xfrm>
        </p:spPr>
        <p:txBody>
          <a:bodyPr>
            <a:normAutofit/>
          </a:bodyPr>
          <a:lstStyle/>
          <a:p>
            <a:r>
              <a:rPr lang="en-US" dirty="0"/>
              <a:t>File on knowledge of the disease regarding the pulse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Pharmacological file</a:t>
            </a:r>
            <a:endParaRPr lang="en-US" dirty="0"/>
          </a:p>
        </p:txBody>
      </p:sp>
      <p:sp>
        <p:nvSpPr>
          <p:cNvPr id="3" name="Content Placeholder 2"/>
          <p:cNvSpPr>
            <a:spLocks noGrp="1"/>
          </p:cNvSpPr>
          <p:nvPr>
            <p:ph idx="1"/>
          </p:nvPr>
        </p:nvSpPr>
        <p:spPr/>
        <p:txBody>
          <a:bodyPr/>
          <a:lstStyle/>
          <a:p>
            <a:pPr algn="just"/>
            <a:r>
              <a:rPr lang="en-US" dirty="0"/>
              <a:t>This document is the most extensive and contains a description of 147 medicines. These are arranged alphabetically and for each letter there is an index at the beginning of the chapter. There are deviations in this only in the appendices at the end of the document. Here it is important to mention that 14 drugs were written twice, and one three times (</a:t>
            </a:r>
            <a:r>
              <a:rPr lang="en-US" dirty="0" err="1"/>
              <a:t>tarkosa</a:t>
            </a:r>
            <a:r>
              <a:rPr lang="en-US" dirty="0"/>
              <a:t> - 202).</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This file contains descriptions of drugs that are mentioned in the </a:t>
            </a:r>
            <a:r>
              <a:rPr lang="en-US" dirty="0" err="1" smtClean="0"/>
              <a:t>Dioscurides</a:t>
            </a:r>
            <a:r>
              <a:rPr lang="en-US" dirty="0" smtClean="0"/>
              <a:t> Codex of the Serbian Hospital in Constantinople, but that it contains descriptions of drugs that are not mentioned in the aforementioned collection. On this occasion, we will not engage in major comments regarding the origin of the Pharmacological record. It also contains passages from </a:t>
            </a:r>
            <a:r>
              <a:rPr lang="en-US" dirty="0" err="1" smtClean="0"/>
              <a:t>Dioscurides</a:t>
            </a:r>
            <a:r>
              <a:rPr lang="en-US" dirty="0" smtClean="0"/>
              <a:t>' Codex, the very fact that it contains a mass of Latin medical terms would suggest that its compiler had to use some writing written in Latin.</a:t>
            </a:r>
            <a:endParaRPr lang="en-US" dirty="0"/>
          </a:p>
        </p:txBody>
      </p:sp>
      <p:sp>
        <p:nvSpPr>
          <p:cNvPr id="4" name="Title 1"/>
          <p:cNvSpPr>
            <a:spLocks noGrp="1"/>
          </p:cNvSpPr>
          <p:nvPr>
            <p:ph type="title"/>
          </p:nvPr>
        </p:nvSpPr>
        <p:spPr/>
        <p:txBody>
          <a:bodyPr/>
          <a:lstStyle/>
          <a:p>
            <a:r>
              <a:rPr lang="en-US" dirty="0"/>
              <a:t>Pharmacological file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smtClean="0"/>
              <a:t>In </a:t>
            </a:r>
            <a:r>
              <a:rPr lang="en-US" dirty="0"/>
              <a:t>addition to the comparative tests conducted with the Codex of </a:t>
            </a:r>
            <a:r>
              <a:rPr lang="en-US" dirty="0" err="1"/>
              <a:t>Dioscurides</a:t>
            </a:r>
            <a:r>
              <a:rPr lang="en-US" dirty="0"/>
              <a:t>, in the course of further work on the examination of the </a:t>
            </a:r>
            <a:r>
              <a:rPr lang="en-US" dirty="0" err="1"/>
              <a:t>Hilandar</a:t>
            </a:r>
            <a:r>
              <a:rPr lang="en-US" dirty="0"/>
              <a:t> medical codex, we also performed similar tests with some other pharmacological documents. We used our stay in Paris in 1960 for this. Comparing our writing with the writing Circa </a:t>
            </a:r>
            <a:r>
              <a:rPr lang="en-US" dirty="0" err="1"/>
              <a:t>Instans</a:t>
            </a:r>
            <a:r>
              <a:rPr lang="en-US" dirty="0"/>
              <a:t> of John </a:t>
            </a:r>
            <a:r>
              <a:rPr lang="en-US" dirty="0" err="1"/>
              <a:t>Platearius</a:t>
            </a:r>
            <a:r>
              <a:rPr lang="en-US" dirty="0"/>
              <a:t> as well as with </a:t>
            </a:r>
            <a:r>
              <a:rPr lang="en-US" dirty="0" err="1"/>
              <a:t>Recetario</a:t>
            </a:r>
            <a:r>
              <a:rPr lang="en-US" dirty="0"/>
              <a:t> </a:t>
            </a:r>
            <a:r>
              <a:rPr lang="en-US" dirty="0" err="1"/>
              <a:t>Medicinale</a:t>
            </a:r>
            <a:r>
              <a:rPr lang="en-US" dirty="0"/>
              <a:t> </a:t>
            </a:r>
            <a:r>
              <a:rPr lang="en-US" dirty="0" err="1"/>
              <a:t>Fiorentino</a:t>
            </a:r>
            <a:r>
              <a:rPr lang="en-US" dirty="0"/>
              <a:t>, the first pharmacopoeia in the world, published in 1498 by the Association of Physicians and Apothecaries of the city of Florence, we found that it has more similarities with the latter than with the former, although in the first one talks about the same drugs.</a:t>
            </a:r>
            <a:endParaRPr lang="en-US" dirty="0"/>
          </a:p>
        </p:txBody>
      </p:sp>
      <p:sp>
        <p:nvSpPr>
          <p:cNvPr id="4" name="Title 1"/>
          <p:cNvSpPr>
            <a:spLocks noGrp="1"/>
          </p:cNvSpPr>
          <p:nvPr>
            <p:ph type="title"/>
          </p:nvPr>
        </p:nvSpPr>
        <p:spPr/>
        <p:txBody>
          <a:bodyPr/>
          <a:lstStyle/>
          <a:p>
            <a:r>
              <a:rPr lang="en-US" dirty="0"/>
              <a:t>Pharmacological file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In doing so, we found that some passages from the Circa </a:t>
            </a:r>
            <a:r>
              <a:rPr lang="en-US" dirty="0" err="1"/>
              <a:t>Instans</a:t>
            </a:r>
            <a:r>
              <a:rPr lang="en-US" dirty="0"/>
              <a:t> file are also in our Pharmacological file. Then, it is also characteristic to mention for our file that the descriptions of drugs in it are in most cases shorter and fewer in number than Circa </a:t>
            </a:r>
            <a:r>
              <a:rPr lang="en-US" dirty="0" err="1"/>
              <a:t>Instans</a:t>
            </a:r>
            <a:r>
              <a:rPr lang="en-US" dirty="0"/>
              <a:t>, which is why one often gets the impression that it represents an extract or some reworked pharmacological file. The last statement would support the assumption that it could be considered an original writing rather than a direct translation of a writing.</a:t>
            </a:r>
            <a:endParaRPr lang="en-US" dirty="0"/>
          </a:p>
        </p:txBody>
      </p:sp>
      <p:sp>
        <p:nvSpPr>
          <p:cNvPr id="4" name="Title 1"/>
          <p:cNvSpPr>
            <a:spLocks noGrp="1"/>
          </p:cNvSpPr>
          <p:nvPr>
            <p:ph type="title"/>
          </p:nvPr>
        </p:nvSpPr>
        <p:spPr/>
        <p:txBody>
          <a:bodyPr/>
          <a:lstStyle/>
          <a:p>
            <a:r>
              <a:rPr lang="en-US" dirty="0"/>
              <a:t>Pharmacological file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We found a similar description of drugs in some writings of a later date (N. </a:t>
            </a:r>
            <a:r>
              <a:rPr lang="en-US" dirty="0" err="1"/>
              <a:t>Lemery</a:t>
            </a:r>
            <a:r>
              <a:rPr lang="en-US" dirty="0"/>
              <a:t> and C. Durante) which are also far more general than our Pharmacological writing. In any case, for the time being it is very difficult to draw conclusions about which documents, in addition to those already mentioned, were used by the compiler of our codex, but the facts mentioned above impose a serious assumption on us that our Pharmacological document could be considered an original </a:t>
            </a:r>
            <a:r>
              <a:rPr lang="en-US" dirty="0" smtClean="0"/>
              <a:t>document.</a:t>
            </a:r>
            <a:endParaRPr lang="en-US" dirty="0"/>
          </a:p>
        </p:txBody>
      </p:sp>
      <p:sp>
        <p:nvSpPr>
          <p:cNvPr id="4" name="Title 1"/>
          <p:cNvSpPr>
            <a:spLocks noGrp="1"/>
          </p:cNvSpPr>
          <p:nvPr>
            <p:ph type="title"/>
          </p:nvPr>
        </p:nvSpPr>
        <p:spPr/>
        <p:txBody>
          <a:bodyPr/>
          <a:lstStyle/>
          <a:p>
            <a:r>
              <a:rPr lang="en-US" dirty="0"/>
              <a:t>Pharmacological file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It is quite understandable that it does not contain any new medical discoveries like all the writings of this kind of medieval medicine. Together with the chapters on the preparation of ointments and pills, the Pharmacopoeia of the </a:t>
            </a:r>
            <a:r>
              <a:rPr lang="en-US" dirty="0" err="1"/>
              <a:t>Hilandar</a:t>
            </a:r>
            <a:r>
              <a:rPr lang="en-US" dirty="0"/>
              <a:t> medical codex would represent, in today's sense, a complete pharmacopoeia. Because of all this, it could be considered not only the first Serbian, but also the oldest Slavic pharmacopoeia written in the vernacular.</a:t>
            </a:r>
            <a:endParaRPr lang="en-US" dirty="0"/>
          </a:p>
        </p:txBody>
      </p:sp>
      <p:sp>
        <p:nvSpPr>
          <p:cNvPr id="4" name="Title 1"/>
          <p:cNvSpPr>
            <a:spLocks noGrp="1"/>
          </p:cNvSpPr>
          <p:nvPr>
            <p:ph type="title"/>
          </p:nvPr>
        </p:nvSpPr>
        <p:spPr/>
        <p:txBody>
          <a:bodyPr/>
          <a:lstStyle/>
          <a:p>
            <a:r>
              <a:rPr lang="en-US" dirty="0"/>
              <a:t>Pharmacological file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about poisons</a:t>
            </a:r>
            <a:endParaRPr lang="en-US" dirty="0"/>
          </a:p>
        </p:txBody>
      </p:sp>
      <p:sp>
        <p:nvSpPr>
          <p:cNvPr id="3" name="Content Placeholder 2"/>
          <p:cNvSpPr>
            <a:spLocks noGrp="1"/>
          </p:cNvSpPr>
          <p:nvPr>
            <p:ph idx="1"/>
          </p:nvPr>
        </p:nvSpPr>
        <p:spPr/>
        <p:txBody>
          <a:bodyPr/>
          <a:lstStyle/>
          <a:p>
            <a:pPr algn="just"/>
            <a:r>
              <a:rPr lang="en-US" dirty="0"/>
              <a:t>This document is found in one chapter from leaves 159-166. It is a scientific document intended for a doctor ("And you freak out when you see such water..."). Galen is mentioned in several places in the document. The last fact leads us to assume that this writing contains passages from Galen's famous work On Poisons. Apart from this, he also refers to other authors.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on infectious diseases</a:t>
            </a:r>
            <a:endParaRPr lang="en-US" dirty="0"/>
          </a:p>
        </p:txBody>
      </p:sp>
      <p:sp>
        <p:nvSpPr>
          <p:cNvPr id="3" name="Content Placeholder 2"/>
          <p:cNvSpPr>
            <a:spLocks noGrp="1"/>
          </p:cNvSpPr>
          <p:nvPr>
            <p:ph idx="1"/>
          </p:nvPr>
        </p:nvSpPr>
        <p:spPr/>
        <p:txBody>
          <a:bodyPr/>
          <a:lstStyle/>
          <a:p>
            <a:pPr algn="just"/>
            <a:r>
              <a:rPr lang="en-US" dirty="0"/>
              <a:t>This file is from sheets 61-73, and it is intended for the doctor. It talks about the plague, smallpox and measles. </a:t>
            </a:r>
            <a:endParaRPr lang="en-US" dirty="0" smtClean="0"/>
          </a:p>
          <a:p>
            <a:pPr algn="just"/>
            <a:r>
              <a:rPr lang="en-US" dirty="0" smtClean="0"/>
              <a:t>The </a:t>
            </a:r>
            <a:r>
              <a:rPr lang="en-US" dirty="0"/>
              <a:t>interpretation of the etiology of these diseases is based on Galen's classic miasmatic theory, and it also includes the views of Hippocrates. The mentioned viewpoints existed in science until the 17th century and later, as we can see from the writings of Morris published in 1668. Apart from this, it talks about the cosmic influence on the emergence of epidemics. This understanding existed for a long time in European scientific medicine.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on infectious diseases</a:t>
            </a:r>
            <a:endParaRPr lang="en-US" dirty="0"/>
          </a:p>
        </p:txBody>
      </p:sp>
      <p:sp>
        <p:nvSpPr>
          <p:cNvPr id="3" name="Content Placeholder 2"/>
          <p:cNvSpPr>
            <a:spLocks noGrp="1"/>
          </p:cNvSpPr>
          <p:nvPr>
            <p:ph idx="1"/>
          </p:nvPr>
        </p:nvSpPr>
        <p:spPr/>
        <p:txBody>
          <a:bodyPr>
            <a:normAutofit fontScale="92500"/>
          </a:bodyPr>
          <a:lstStyle/>
          <a:p>
            <a:pPr algn="just"/>
            <a:r>
              <a:rPr lang="en-US" dirty="0"/>
              <a:t>In this writing there are very interesting places that relate to the views of medical science at the time of the creation of writings related to infectious diseases, some of which existed in science until Pasteur's great discoveries of the law of infection. Undoubtedly, the most interesting of them are those related to the understanding that there is a group of contagious diseases, as well as some views on the epidemiology of the plague, which also have their scientific basis from the point of view of modern medicine, which is the statement that the largest number of diseases are caused by the plague , when she shows up over the summer, and according to this, the most severe consequences of her harassment are then.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Churches and monasteries have always represented a meeting place of the most diverse possible knowledge, and in them and around them were the most learned people of their time. In addition to being houses of God, temples also represented houses of science. Created over several centuries, and discovered only in the middle of last year, the </a:t>
            </a:r>
            <a:r>
              <a:rPr lang="en-US" dirty="0" err="1"/>
              <a:t>Hilandar</a:t>
            </a:r>
            <a:r>
              <a:rPr lang="en-US" dirty="0"/>
              <a:t> Medical Code is one such testimony.</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on infectious diseases</a:t>
            </a:r>
            <a:endParaRPr lang="en-US" dirty="0"/>
          </a:p>
        </p:txBody>
      </p:sp>
      <p:sp>
        <p:nvSpPr>
          <p:cNvPr id="3" name="Content Placeholder 2"/>
          <p:cNvSpPr>
            <a:spLocks noGrp="1"/>
          </p:cNvSpPr>
          <p:nvPr>
            <p:ph idx="1"/>
          </p:nvPr>
        </p:nvSpPr>
        <p:spPr/>
        <p:txBody>
          <a:bodyPr>
            <a:normAutofit fontScale="92500"/>
          </a:bodyPr>
          <a:lstStyle/>
          <a:p>
            <a:pPr algn="just"/>
            <a:r>
              <a:rPr lang="en-US" dirty="0"/>
              <a:t>Also very interesting is the point of view related to taking measures to prevent the transmission of the plague. For us, it is all the more significant because the teaching of </a:t>
            </a:r>
            <a:r>
              <a:rPr lang="en-US" dirty="0" err="1"/>
              <a:t>Girolamo</a:t>
            </a:r>
            <a:r>
              <a:rPr lang="en-US" dirty="0"/>
              <a:t> </a:t>
            </a:r>
            <a:r>
              <a:rPr lang="en-US" dirty="0" err="1"/>
              <a:t>Fracastro</a:t>
            </a:r>
            <a:r>
              <a:rPr lang="en-US" dirty="0"/>
              <a:t> (De contagion et </a:t>
            </a:r>
            <a:r>
              <a:rPr lang="en-US" dirty="0" err="1"/>
              <a:t>contagiosis</a:t>
            </a:r>
            <a:r>
              <a:rPr lang="en-US" dirty="0"/>
              <a:t> </a:t>
            </a:r>
            <a:r>
              <a:rPr lang="en-US" dirty="0" err="1"/>
              <a:t>morbis</a:t>
            </a:r>
            <a:r>
              <a:rPr lang="en-US" dirty="0"/>
              <a:t>) that infectious diseases are transmitted from the sick to the healthy in medical science appeared in 1546, at the time of the rewriting of the </a:t>
            </a:r>
            <a:r>
              <a:rPr lang="en-US" dirty="0" err="1"/>
              <a:t>Hilandar</a:t>
            </a:r>
            <a:r>
              <a:rPr lang="en-US" dirty="0"/>
              <a:t> medical codex. </a:t>
            </a:r>
            <a:endParaRPr lang="en-US" dirty="0" smtClean="0"/>
          </a:p>
          <a:p>
            <a:pPr algn="just"/>
            <a:r>
              <a:rPr lang="en-US" dirty="0" smtClean="0"/>
              <a:t>This </a:t>
            </a:r>
            <a:r>
              <a:rPr lang="en-US" dirty="0"/>
              <a:t>point of view was of revolutionary importance for the further fight against epidemics, because under the influence of this teaching, quarantines began to be used to fight against infectious diseases, which would play a very important role in their suppression.</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on infectious diseases</a:t>
            </a:r>
            <a:endParaRPr lang="en-US" dirty="0"/>
          </a:p>
        </p:txBody>
      </p:sp>
      <p:sp>
        <p:nvSpPr>
          <p:cNvPr id="3" name="Content Placeholder 2"/>
          <p:cNvSpPr>
            <a:spLocks noGrp="1"/>
          </p:cNvSpPr>
          <p:nvPr>
            <p:ph idx="1"/>
          </p:nvPr>
        </p:nvSpPr>
        <p:spPr/>
        <p:txBody>
          <a:bodyPr>
            <a:normAutofit lnSpcReduction="10000"/>
          </a:bodyPr>
          <a:lstStyle/>
          <a:p>
            <a:pPr algn="just"/>
            <a:r>
              <a:rPr lang="en-US" dirty="0"/>
              <a:t>In addition to this, there are some other points of view in this document that were used in the fight against infectious diseases, even up to the first half of the 19th century, namely: the use of vinegar for disinfection in the case of plague, as well as smelling pleasant smells. The same measures to suppress the plague were recommended by </a:t>
            </a:r>
            <a:r>
              <a:rPr lang="en-US" dirty="0" err="1"/>
              <a:t>Schraud</a:t>
            </a:r>
            <a:r>
              <a:rPr lang="en-US" dirty="0"/>
              <a:t>, the president of the Austrian Imperial Commission for the Suppression of the Irish Plague in </a:t>
            </a:r>
            <a:r>
              <a:rPr lang="en-US" dirty="0" err="1"/>
              <a:t>Srem</a:t>
            </a:r>
            <a:r>
              <a:rPr lang="en-US" dirty="0"/>
              <a:t> in 1795, while until the abolition of the </a:t>
            </a:r>
            <a:r>
              <a:rPr lang="en-US" dirty="0" err="1"/>
              <a:t>Zemun</a:t>
            </a:r>
            <a:r>
              <a:rPr lang="en-US" dirty="0"/>
              <a:t> </a:t>
            </a:r>
            <a:r>
              <a:rPr lang="en-US" dirty="0" err="1"/>
              <a:t>kontumac</a:t>
            </a:r>
            <a:r>
              <a:rPr lang="en-US" dirty="0"/>
              <a:t>, money received for sold goods from Turkish subjects was placed in a dish with vinegar and taken from there with clothespins and given to the seller, an Austrian subject.</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on infectious diseases</a:t>
            </a:r>
            <a:endParaRPr lang="en-US" dirty="0"/>
          </a:p>
        </p:txBody>
      </p:sp>
      <p:sp>
        <p:nvSpPr>
          <p:cNvPr id="3" name="Content Placeholder 2"/>
          <p:cNvSpPr>
            <a:spLocks noGrp="1"/>
          </p:cNvSpPr>
          <p:nvPr>
            <p:ph idx="1"/>
          </p:nvPr>
        </p:nvSpPr>
        <p:spPr/>
        <p:txBody>
          <a:bodyPr/>
          <a:lstStyle/>
          <a:p>
            <a:pPr algn="just"/>
            <a:r>
              <a:rPr lang="en-US" dirty="0"/>
              <a:t>From all of this, it follows that the Record of Infectious Diseases is among the most important records of the </a:t>
            </a:r>
            <a:r>
              <a:rPr lang="en-US" dirty="0" err="1"/>
              <a:t>Hilandar</a:t>
            </a:r>
            <a:r>
              <a:rPr lang="en-US" dirty="0"/>
              <a:t> Medical Code in terms of its scientific value. He says most convincingly that its compiler knew the most modern views of the medical science of the time.</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on infectious diseases</a:t>
            </a:r>
            <a:endParaRPr lang="en-US" dirty="0"/>
          </a:p>
        </p:txBody>
      </p:sp>
      <p:sp>
        <p:nvSpPr>
          <p:cNvPr id="3" name="Content Placeholder 2"/>
          <p:cNvSpPr>
            <a:spLocks noGrp="1"/>
          </p:cNvSpPr>
          <p:nvPr>
            <p:ph idx="1"/>
          </p:nvPr>
        </p:nvSpPr>
        <p:spPr/>
        <p:txBody>
          <a:bodyPr/>
          <a:lstStyle/>
          <a:p>
            <a:pPr algn="just"/>
            <a:r>
              <a:rPr lang="en-US" dirty="0"/>
              <a:t>Due to the extremely accurately described clinical picture of infectious diseases and the mentioned viewpoints on the importance of prophylaxis in the control of infectious diseases, the epidemiology of the plague, etc., it is of particular importance for science. Judging by the matter and the Latin terminology it contains, it became influenced by Western medicine.</a:t>
            </a:r>
            <a:r>
              <a:rPr lang="ru-RU" dirty="0" smtClean="0"/>
              <a:t> </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Document on the determination of diseases using urine (</a:t>
            </a:r>
            <a:r>
              <a:rPr lang="en-US" dirty="0" err="1"/>
              <a:t>uroscopy</a:t>
            </a:r>
            <a:r>
              <a:rPr lang="en-US" dirty="0"/>
              <a:t>)</a:t>
            </a:r>
            <a:endParaRPr lang="en-US" dirty="0"/>
          </a:p>
        </p:txBody>
      </p:sp>
      <p:sp>
        <p:nvSpPr>
          <p:cNvPr id="3" name="Content Placeholder 2"/>
          <p:cNvSpPr>
            <a:spLocks noGrp="1"/>
          </p:cNvSpPr>
          <p:nvPr>
            <p:ph idx="1"/>
          </p:nvPr>
        </p:nvSpPr>
        <p:spPr/>
        <p:txBody>
          <a:bodyPr/>
          <a:lstStyle/>
          <a:p>
            <a:pPr algn="just"/>
            <a:r>
              <a:rPr lang="en-US" dirty="0"/>
              <a:t>This document is found on sheets 138–147 and 175–182 (Fig. No. 2). It is one of the more extensive writings in our codex. If one starts from the fact that in the Middle Ages this was the most widespread manual and that not a single doctor could be without it, then it is quite understandable.</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file on malaria</a:t>
            </a:r>
            <a:endParaRPr lang="en-US" dirty="0"/>
          </a:p>
        </p:txBody>
      </p:sp>
      <p:sp>
        <p:nvSpPr>
          <p:cNvPr id="3" name="Content Placeholder 2"/>
          <p:cNvSpPr>
            <a:spLocks noGrp="1"/>
          </p:cNvSpPr>
          <p:nvPr>
            <p:ph idx="1"/>
          </p:nvPr>
        </p:nvSpPr>
        <p:spPr/>
        <p:txBody>
          <a:bodyPr/>
          <a:lstStyle/>
          <a:p>
            <a:pPr algn="just"/>
            <a:r>
              <a:rPr lang="en-US" dirty="0"/>
              <a:t>This file is found from sheets 103-110. Thus it is said: "There are three fevers that arise due to great putrescence (cholera). One of them catches only one day, the other every day, and the third every other day. The last one is the easiest. Fever is caused mainly by the decomposition of matter in the body (putrefaction) and the accumulation of phlegm. It is because the last one accumulates that the fever disease appears."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Writings on the preparation of medicines</a:t>
            </a:r>
            <a:endParaRPr lang="en-US" dirty="0"/>
          </a:p>
        </p:txBody>
      </p:sp>
      <p:sp>
        <p:nvSpPr>
          <p:cNvPr id="3" name="Content Placeholder 2"/>
          <p:cNvSpPr>
            <a:spLocks noGrp="1"/>
          </p:cNvSpPr>
          <p:nvPr>
            <p:ph idx="1"/>
          </p:nvPr>
        </p:nvSpPr>
        <p:spPr/>
        <p:txBody>
          <a:bodyPr/>
          <a:lstStyle/>
          <a:p>
            <a:pPr algn="just"/>
            <a:r>
              <a:rPr lang="en-US" dirty="0"/>
              <a:t>In the writings related to the preparation of medicines, different ways of their use are discussed, and among them the most significant are those related to the instructions for making ointments (l. 168-190), preparing pills (l. 81), plasters (l. 190 –191) and preparation of syrup. The latter mainly deals with instructions for the use of medicines.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File about </a:t>
            </a:r>
            <a:r>
              <a:rPr lang="en-US" dirty="0" err="1"/>
              <a:t>causos</a:t>
            </a:r>
            <a:r>
              <a:rPr lang="en-US" dirty="0"/>
              <a:t> disease (spotted </a:t>
            </a:r>
            <a:r>
              <a:rPr lang="en-US" dirty="0" smtClean="0"/>
              <a:t>typhus)</a:t>
            </a:r>
            <a:endParaRPr lang="en-US" dirty="0"/>
          </a:p>
        </p:txBody>
      </p:sp>
      <p:sp>
        <p:nvSpPr>
          <p:cNvPr id="3" name="Content Placeholder 2"/>
          <p:cNvSpPr>
            <a:spLocks noGrp="1"/>
          </p:cNvSpPr>
          <p:nvPr>
            <p:ph idx="1"/>
          </p:nvPr>
        </p:nvSpPr>
        <p:spPr/>
        <p:txBody>
          <a:bodyPr/>
          <a:lstStyle/>
          <a:p>
            <a:pPr algn="just"/>
            <a:r>
              <a:rPr lang="en-US" dirty="0"/>
              <a:t>This file is on sheet 114-116.</a:t>
            </a:r>
            <a:r>
              <a:rPr lang="ru-RU" dirty="0" smtClean="0"/>
              <a:t> </a:t>
            </a:r>
          </a:p>
          <a:p>
            <a:pPr algn="just"/>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on acute heartburn</a:t>
            </a:r>
            <a:endParaRPr lang="en-US" dirty="0"/>
          </a:p>
        </p:txBody>
      </p:sp>
      <p:sp>
        <p:nvSpPr>
          <p:cNvPr id="3" name="Content Placeholder 2"/>
          <p:cNvSpPr>
            <a:spLocks noGrp="1"/>
          </p:cNvSpPr>
          <p:nvPr>
            <p:ph idx="1"/>
          </p:nvPr>
        </p:nvSpPr>
        <p:spPr/>
        <p:txBody>
          <a:bodyPr/>
          <a:lstStyle/>
          <a:p>
            <a:pPr algn="just"/>
            <a:r>
              <a:rPr lang="en-US" dirty="0"/>
              <a:t>This document is found from sheets 77-128. (Fig. no. 4). It discusses the pathogenesis and therapy of heartburn in great detail.</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about bloodletting</a:t>
            </a:r>
            <a:endParaRPr lang="en-US" dirty="0"/>
          </a:p>
        </p:txBody>
      </p:sp>
      <p:sp>
        <p:nvSpPr>
          <p:cNvPr id="3" name="Content Placeholder 2"/>
          <p:cNvSpPr>
            <a:spLocks noGrp="1"/>
          </p:cNvSpPr>
          <p:nvPr>
            <p:ph idx="1"/>
          </p:nvPr>
        </p:nvSpPr>
        <p:spPr/>
        <p:txBody>
          <a:bodyPr/>
          <a:lstStyle/>
          <a:p>
            <a:pPr algn="just"/>
            <a:r>
              <a:rPr lang="en-US" dirty="0"/>
              <a:t>This document is on sheet 11-14. It contains instructions on how to let blood in all four seasons. It has a shorter content.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In the epoch of the Middle Ages, which enveloped many peoples and states in the black cloak of endless wars, disease, fanaticism and violence, and when Serbian statehood languished in the basements of churches and monasteries, surviving only on the memory of the glorious past immortalized in the records and knowledge of the clergy of the Serbian Orthodox Church, the </a:t>
            </a:r>
            <a:r>
              <a:rPr lang="en-US" dirty="0" err="1"/>
              <a:t>Hilandar</a:t>
            </a:r>
            <a:r>
              <a:rPr lang="en-US" dirty="0"/>
              <a:t> medical code was created - the oldest Serbian and Slavic pharmacopoeia written in the vernacular.</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Document on intestinal infectious diseases</a:t>
            </a:r>
            <a:endParaRPr lang="en-US" dirty="0"/>
          </a:p>
        </p:txBody>
      </p:sp>
      <p:sp>
        <p:nvSpPr>
          <p:cNvPr id="3" name="Content Placeholder 2"/>
          <p:cNvSpPr>
            <a:spLocks noGrp="1"/>
          </p:cNvSpPr>
          <p:nvPr>
            <p:ph idx="1"/>
          </p:nvPr>
        </p:nvSpPr>
        <p:spPr/>
        <p:txBody>
          <a:bodyPr/>
          <a:lstStyle/>
          <a:p>
            <a:pPr algn="just"/>
            <a:r>
              <a:rPr lang="en-US" dirty="0"/>
              <a:t>This document is on sheet 98-100.</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Practical medicine</a:t>
            </a:r>
            <a:endParaRPr lang="en-US" dirty="0"/>
          </a:p>
        </p:txBody>
      </p:sp>
      <p:sp>
        <p:nvSpPr>
          <p:cNvPr id="3" name="Content Placeholder 2"/>
          <p:cNvSpPr>
            <a:spLocks noGrp="1"/>
          </p:cNvSpPr>
          <p:nvPr>
            <p:ph idx="1"/>
          </p:nvPr>
        </p:nvSpPr>
        <p:spPr/>
        <p:txBody>
          <a:bodyPr/>
          <a:lstStyle/>
          <a:p>
            <a:pPr algn="just"/>
            <a:r>
              <a:rPr lang="en-US" dirty="0"/>
              <a:t>In this chapter we have classified all the matter related to treatment and it includes almost all branches of practical medicine.</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on medical ethics</a:t>
            </a:r>
            <a:endParaRPr lang="en-US" dirty="0"/>
          </a:p>
        </p:txBody>
      </p:sp>
      <p:sp>
        <p:nvSpPr>
          <p:cNvPr id="3" name="Content Placeholder 2"/>
          <p:cNvSpPr>
            <a:spLocks noGrp="1"/>
          </p:cNvSpPr>
          <p:nvPr>
            <p:ph idx="1"/>
          </p:nvPr>
        </p:nvSpPr>
        <p:spPr/>
        <p:txBody>
          <a:bodyPr/>
          <a:lstStyle/>
          <a:p>
            <a:pPr algn="just"/>
            <a:r>
              <a:rPr lang="en-US" dirty="0"/>
              <a:t>Two documents on medical ethics have been preserved in the </a:t>
            </a:r>
            <a:r>
              <a:rPr lang="en-US" dirty="0" err="1"/>
              <a:t>Hilandar</a:t>
            </a:r>
            <a:r>
              <a:rPr lang="en-US" dirty="0"/>
              <a:t> Medical Code. Of these two writings, the last one is particularly interesting, because it talks not only about medical ethics, but also about the duty of doctors to suppress quackery, so it is interesting for us from that point of view as well. This circumstance represents the most convincing evidence that the author of the </a:t>
            </a:r>
            <a:r>
              <a:rPr lang="en-US" dirty="0" err="1"/>
              <a:t>Hilandar</a:t>
            </a:r>
            <a:r>
              <a:rPr lang="en-US" dirty="0"/>
              <a:t> Medical Code was a highly qualified doctor. That is the reason that we will present its content here in a free translation.</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on medical ethics</a:t>
            </a:r>
            <a:endParaRPr lang="en-US" dirty="0"/>
          </a:p>
        </p:txBody>
      </p:sp>
      <p:sp>
        <p:nvSpPr>
          <p:cNvPr id="3" name="Content Placeholder 2"/>
          <p:cNvSpPr>
            <a:spLocks noGrp="1"/>
          </p:cNvSpPr>
          <p:nvPr>
            <p:ph idx="1"/>
          </p:nvPr>
        </p:nvSpPr>
        <p:spPr/>
        <p:txBody>
          <a:bodyPr/>
          <a:lstStyle/>
          <a:p>
            <a:pPr algn="just"/>
            <a:r>
              <a:rPr lang="en-US" dirty="0"/>
              <a:t>This file is part of the pulse file and it is found on sheet 3. Its title translated into today's Serbian language would read: Advice to the doctor how he should act when he comes to examine the patient. It shows that the doctor should not start examining the patient and feeling the pulse immediately upon arrival. He is obliged to take all data related to the patient's illness beforehand (anamnesis).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on medical ethics</a:t>
            </a:r>
            <a:endParaRPr lang="en-US" dirty="0"/>
          </a:p>
        </p:txBody>
      </p:sp>
      <p:sp>
        <p:nvSpPr>
          <p:cNvPr id="3" name="Content Placeholder 2"/>
          <p:cNvSpPr>
            <a:spLocks noGrp="1"/>
          </p:cNvSpPr>
          <p:nvPr>
            <p:ph idx="1"/>
          </p:nvPr>
        </p:nvSpPr>
        <p:spPr/>
        <p:txBody>
          <a:bodyPr/>
          <a:lstStyle/>
          <a:p>
            <a:pPr algn="just"/>
            <a:r>
              <a:rPr lang="en-US" dirty="0"/>
              <a:t>This is necessary because a correct diagnosis cannot be made based on the pulse alone. Since any agitation affects the pulse, he is obliged to act as carefully as possible when examining the patient. Apart from this, he must not be confused by the present friends of the sick who have come to visit him. In this case, the doctor must not be easy on money and be guided by that in treating the sick, but love for the person he is called to help.</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on medical ethics</a:t>
            </a:r>
            <a:endParaRPr lang="en-US" dirty="0"/>
          </a:p>
        </p:txBody>
      </p:sp>
      <p:sp>
        <p:nvSpPr>
          <p:cNvPr id="3" name="Content Placeholder 2"/>
          <p:cNvSpPr>
            <a:spLocks noGrp="1"/>
          </p:cNvSpPr>
          <p:nvPr>
            <p:ph idx="1"/>
          </p:nvPr>
        </p:nvSpPr>
        <p:spPr/>
        <p:txBody>
          <a:bodyPr>
            <a:normAutofit fontScale="92500"/>
          </a:bodyPr>
          <a:lstStyle/>
          <a:p>
            <a:pPr algn="just"/>
            <a:r>
              <a:rPr lang="en-US" dirty="0"/>
              <a:t>Since it very often happens that family members seek help for the patient from various quacks, it can happen that this type of treatment worsens his condition. This is the reason that the doctor must always count on this possibility. Getting such notifications is also made more difficult by the fact that family members almost always try to hide it from the doctor. Because of this, he has to take care of finding this himself immediately after arriving at the patient's house. In case he finds medicines ("</a:t>
            </a:r>
            <a:r>
              <a:rPr lang="en-US" dirty="0" err="1"/>
              <a:t>bilije</a:t>
            </a:r>
            <a:r>
              <a:rPr lang="en-US" dirty="0"/>
              <a:t>") recommended by the quack doctor, he must immediately tell the patient ("If you see some grass... and tell him this is what's wrong with you...") and warn him that this is the reason that he the disease worsened.</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Significance of the Code</a:t>
            </a:r>
            <a:endParaRPr lang="en-US" dirty="0"/>
          </a:p>
        </p:txBody>
      </p:sp>
      <p:sp>
        <p:nvSpPr>
          <p:cNvPr id="3" name="Content Placeholder 2"/>
          <p:cNvSpPr>
            <a:spLocks noGrp="1"/>
          </p:cNvSpPr>
          <p:nvPr>
            <p:ph idx="1"/>
          </p:nvPr>
        </p:nvSpPr>
        <p:spPr/>
        <p:txBody>
          <a:bodyPr/>
          <a:lstStyle/>
          <a:p>
            <a:pPr algn="just"/>
            <a:r>
              <a:rPr lang="en-US" dirty="0"/>
              <a:t>The significance of the Codex is precisely that its existence breaks the stereotypes of medieval healing, which is always assumed by the layman to have been performed by witch doctors using the method of cooking bat wings or rat tails. These texts prove that medicine really developed and was not based on witchcraft.</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Significance of the Code</a:t>
            </a:r>
            <a:endParaRPr lang="en-US" dirty="0"/>
          </a:p>
        </p:txBody>
      </p:sp>
      <p:sp>
        <p:nvSpPr>
          <p:cNvPr id="3" name="Content Placeholder 2"/>
          <p:cNvSpPr>
            <a:spLocks noGrp="1"/>
          </p:cNvSpPr>
          <p:nvPr>
            <p:ph idx="1"/>
          </p:nvPr>
        </p:nvSpPr>
        <p:spPr/>
        <p:txBody>
          <a:bodyPr/>
          <a:lstStyle/>
          <a:p>
            <a:pPr algn="just"/>
            <a:r>
              <a:rPr lang="en-US" dirty="0"/>
              <a:t>Evidence of this, in addition to the fact that certain advice is still being applied today, is perhaps most of all contained in the last document of the Code - the Document on Medical Ethics. </a:t>
            </a:r>
            <a:endParaRPr lang="en-US" dirty="0" smtClean="0"/>
          </a:p>
          <a:p>
            <a:pPr algn="just"/>
            <a:r>
              <a:rPr lang="en-US" dirty="0" smtClean="0"/>
              <a:t>All </a:t>
            </a:r>
            <a:r>
              <a:rPr lang="en-US" dirty="0"/>
              <a:t>the writings of the Code often refer to both Hippocrates and the then most recognized doctors from different spheres, but the last writing is particularly interesting since, among other things, it talks about the duty of doctors to suppress quackery.</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idx="1"/>
          </p:nvPr>
        </p:nvSpPr>
        <p:spPr>
          <a:xfrm>
            <a:off x="1919288" y="1341438"/>
            <a:ext cx="8229600" cy="4525962"/>
          </a:xfrm>
        </p:spPr>
        <p:txBody>
          <a:bodyPr/>
          <a:lstStyle/>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a:lnSpc>
                <a:spcPct val="90000"/>
              </a:lnSpc>
              <a:buNone/>
            </a:pPr>
            <a:r>
              <a:rPr lang="sr-Cyrl-RS" dirty="0">
                <a:latin typeface="Times New Roman" panose="02020603050405020304" pitchFamily="18" charset="0"/>
                <a:cs typeface="Times New Roman" panose="02020603050405020304" pitchFamily="18" charset="0"/>
              </a:rPr>
              <a:t>                          </a:t>
            </a:r>
            <a:r>
              <a:rPr lang="en-US" dirty="0"/>
              <a:t>THANK </a:t>
            </a:r>
            <a:r>
              <a:rPr lang="en-US" dirty="0" smtClean="0"/>
              <a:t>YOU!</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75077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0745" y="1058091"/>
            <a:ext cx="9601196" cy="4781005"/>
          </a:xfrm>
        </p:spPr>
        <p:txBody>
          <a:bodyPr>
            <a:normAutofit/>
          </a:bodyPr>
          <a:lstStyle/>
          <a:p>
            <a:pPr algn="just"/>
            <a:r>
              <a:rPr lang="en-US" dirty="0"/>
              <a:t>The </a:t>
            </a:r>
            <a:r>
              <a:rPr lang="en-US" dirty="0" err="1"/>
              <a:t>Hilandar</a:t>
            </a:r>
            <a:r>
              <a:rPr lang="en-US" dirty="0"/>
              <a:t> medical codex is a medieval manuscript in which the writings of European medical science were collected and which was discovered in 1952 in the library of the </a:t>
            </a:r>
            <a:r>
              <a:rPr lang="en-US" dirty="0" err="1"/>
              <a:t>Hilandar</a:t>
            </a:r>
            <a:r>
              <a:rPr lang="en-US" dirty="0"/>
              <a:t> monastery by </a:t>
            </a:r>
            <a:r>
              <a:rPr lang="en-US" dirty="0" err="1"/>
              <a:t>Đorđe</a:t>
            </a:r>
            <a:r>
              <a:rPr lang="en-US" dirty="0"/>
              <a:t> Sp. </a:t>
            </a:r>
            <a:r>
              <a:rPr lang="en-US" dirty="0" err="1"/>
              <a:t>Radojicic</a:t>
            </a:r>
            <a:r>
              <a:rPr lang="en-US" dirty="0"/>
              <a:t>. </a:t>
            </a:r>
            <a:endParaRPr lang="en-US" dirty="0" smtClean="0"/>
          </a:p>
          <a:p>
            <a:pPr algn="just"/>
            <a:endParaRPr lang="en-US" dirty="0"/>
          </a:p>
          <a:p>
            <a:pPr algn="just"/>
            <a:r>
              <a:rPr lang="en-US" dirty="0" smtClean="0"/>
              <a:t>It </a:t>
            </a:r>
            <a:r>
              <a:rPr lang="en-US" dirty="0"/>
              <a:t>is significant in that it is the only so far known copy of the large collection of medical records of the Salerno-Montpellier school written in the Old Serbian (Serbian redaction of Old Slavic) vernacular. It is assumed that the </a:t>
            </a:r>
            <a:r>
              <a:rPr lang="en-US" dirty="0" err="1"/>
              <a:t>Hilandar</a:t>
            </a:r>
            <a:r>
              <a:rPr lang="en-US" dirty="0"/>
              <a:t> Medical Code was created in the 15th or early 16th century, although some of the writings are much older. The author of the work has not been determined. It is assumed that there were more of the</a:t>
            </a:r>
            <a:endParaRPr lang="en-US" dirty="0"/>
          </a:p>
        </p:txBody>
      </p:sp>
    </p:spTree>
    <p:extLst>
      <p:ext uri="{BB962C8B-B14F-4D97-AF65-F5344CB8AC3E}">
        <p14:creationId xmlns:p14="http://schemas.microsoft.com/office/powerpoint/2010/main" val="1041331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705394"/>
            <a:ext cx="9601196" cy="5447212"/>
          </a:xfrm>
        </p:spPr>
        <p:txBody>
          <a:bodyPr>
            <a:normAutofit fontScale="85000" lnSpcReduction="20000"/>
          </a:bodyPr>
          <a:lstStyle/>
          <a:p>
            <a:pPr algn="just"/>
            <a:r>
              <a:rPr lang="en-US" dirty="0"/>
              <a:t>After extensive preparations and research, a </a:t>
            </a:r>
            <a:r>
              <a:rPr lang="en-US" dirty="0" err="1"/>
              <a:t>phototype</a:t>
            </a:r>
            <a:r>
              <a:rPr lang="en-US" dirty="0"/>
              <a:t> edition of the </a:t>
            </a:r>
            <a:r>
              <a:rPr lang="en-US" dirty="0" err="1"/>
              <a:t>Hilandar</a:t>
            </a:r>
            <a:r>
              <a:rPr lang="en-US" dirty="0"/>
              <a:t> manuscript with 414 facsimile pages was published in 1980 (with a foreword by literature professor Vasa </a:t>
            </a:r>
            <a:r>
              <a:rPr lang="en-US" dirty="0" err="1"/>
              <a:t>Milinčević</a:t>
            </a:r>
            <a:r>
              <a:rPr lang="en-US" dirty="0"/>
              <a:t>), and nine years later, a transcription of the manuscript and a translation of the Old Slavonic text into modern Serbian was published with introductory studies devoted to the history of Serbian medieval medicine. The records of the </a:t>
            </a:r>
            <a:r>
              <a:rPr lang="en-US" dirty="0" err="1"/>
              <a:t>Hilandar</a:t>
            </a:r>
            <a:r>
              <a:rPr lang="en-US" dirty="0"/>
              <a:t> medical codex include:</a:t>
            </a:r>
            <a:endParaRPr lang="ru-RU" dirty="0" smtClean="0"/>
          </a:p>
          <a:p>
            <a:r>
              <a:rPr lang="en-US" dirty="0"/>
              <a:t>diagnostics </a:t>
            </a:r>
            <a:endParaRPr lang="en-US" dirty="0" smtClean="0"/>
          </a:p>
          <a:p>
            <a:r>
              <a:rPr lang="en-US" dirty="0" smtClean="0"/>
              <a:t>writings </a:t>
            </a:r>
            <a:r>
              <a:rPr lang="en-US" dirty="0"/>
              <a:t>on infectious diseases </a:t>
            </a:r>
            <a:endParaRPr lang="en-US" dirty="0" smtClean="0"/>
          </a:p>
          <a:p>
            <a:r>
              <a:rPr lang="en-US" dirty="0" smtClean="0"/>
              <a:t>pharmacological </a:t>
            </a:r>
            <a:r>
              <a:rPr lang="en-US" dirty="0"/>
              <a:t>records </a:t>
            </a:r>
            <a:endParaRPr lang="en-US" dirty="0" smtClean="0"/>
          </a:p>
          <a:p>
            <a:r>
              <a:rPr lang="en-US" dirty="0" smtClean="0"/>
              <a:t>writings </a:t>
            </a:r>
            <a:r>
              <a:rPr lang="en-US" dirty="0"/>
              <a:t>on complex medicines </a:t>
            </a:r>
            <a:endParaRPr lang="en-US" dirty="0" smtClean="0"/>
          </a:p>
          <a:p>
            <a:r>
              <a:rPr lang="en-US" dirty="0" smtClean="0"/>
              <a:t>pharmacotherapy </a:t>
            </a:r>
          </a:p>
          <a:p>
            <a:r>
              <a:rPr lang="en-US" dirty="0" smtClean="0"/>
              <a:t>phlebotomy </a:t>
            </a:r>
            <a:r>
              <a:rPr lang="en-US" dirty="0"/>
              <a:t>essay file </a:t>
            </a:r>
            <a:endParaRPr lang="en-US" dirty="0" smtClean="0"/>
          </a:p>
          <a:p>
            <a:r>
              <a:rPr lang="en-US" dirty="0" smtClean="0"/>
              <a:t>from </a:t>
            </a:r>
            <a:r>
              <a:rPr lang="en-US" dirty="0"/>
              <a:t>pediatrics toxicology file </a:t>
            </a:r>
            <a:endParaRPr lang="en-US" dirty="0" smtClean="0"/>
          </a:p>
          <a:p>
            <a:pPr marL="0" indent="0">
              <a:buNone/>
            </a:pPr>
            <a:r>
              <a:rPr lang="en-US" dirty="0" smtClean="0"/>
              <a:t>The </a:t>
            </a:r>
            <a:r>
              <a:rPr lang="en-US" dirty="0"/>
              <a:t>book is also provided with a dictionary of the most important terms that appear in the text, with the fact that Old Slavic terms and their Serbian and Latin counterparts are given side by side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3683726"/>
            <a:ext cx="9601196" cy="2192142"/>
          </a:xfrm>
        </p:spPr>
        <p:txBody>
          <a:bodyPr>
            <a:normAutofit/>
          </a:bodyPr>
          <a:lstStyle/>
          <a:p>
            <a:r>
              <a:rPr lang="ru-RU" dirty="0" smtClean="0"/>
              <a:t> </a:t>
            </a:r>
            <a:r>
              <a:rPr lang="en-US" dirty="0"/>
              <a:t>The </a:t>
            </a:r>
            <a:r>
              <a:rPr lang="en-US" dirty="0" err="1"/>
              <a:t>Hilandar</a:t>
            </a:r>
            <a:r>
              <a:rPr lang="en-US" dirty="0"/>
              <a:t> medical code contains not only documents that can rightfully be considered medical monographs due to their processing and volume, but also contains smaller documents that also deal with issues from special medical disciplines. The latter especially refers to the chapters on practical </a:t>
            </a:r>
            <a:r>
              <a:rPr lang="en-US" dirty="0" smtClean="0"/>
              <a:t>medicine.</a:t>
            </a:r>
            <a:endParaRPr lang="en-US" dirty="0"/>
          </a:p>
        </p:txBody>
      </p:sp>
      <p:sp>
        <p:nvSpPr>
          <p:cNvPr id="1026" name="AutoShape 2" descr="Hilandarski medicinski kodeks i srpska srednjovekovna medicin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ilandarski medicinski kodeks i srpska srednjovekovna medicina"/>
          <p:cNvPicPr>
            <a:picLocks noChangeAspect="1" noChangeArrowheads="1"/>
          </p:cNvPicPr>
          <p:nvPr/>
        </p:nvPicPr>
        <p:blipFill>
          <a:blip r:embed="rId2"/>
          <a:srcRect/>
          <a:stretch>
            <a:fillRect/>
          </a:stretch>
        </p:blipFill>
        <p:spPr bwMode="auto">
          <a:xfrm>
            <a:off x="3538855" y="550816"/>
            <a:ext cx="4677682" cy="3041469"/>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640080"/>
            <a:ext cx="9601196" cy="1645919"/>
          </a:xfrm>
        </p:spPr>
        <p:txBody>
          <a:bodyPr>
            <a:normAutofit/>
          </a:bodyPr>
          <a:lstStyle/>
          <a:p>
            <a:r>
              <a:rPr lang="en-US" dirty="0"/>
              <a:t>File on knowledge of the disease regarding the pulse</a:t>
            </a:r>
            <a:endParaRPr lang="en-US" dirty="0"/>
          </a:p>
        </p:txBody>
      </p:sp>
      <p:sp>
        <p:nvSpPr>
          <p:cNvPr id="3" name="Content Placeholder 2"/>
          <p:cNvSpPr>
            <a:spLocks noGrp="1"/>
          </p:cNvSpPr>
          <p:nvPr>
            <p:ph idx="1"/>
          </p:nvPr>
        </p:nvSpPr>
        <p:spPr/>
        <p:txBody>
          <a:bodyPr>
            <a:normAutofit lnSpcReduction="10000"/>
          </a:bodyPr>
          <a:lstStyle/>
          <a:p>
            <a:pPr algn="just"/>
            <a:r>
              <a:rPr lang="en-US" dirty="0"/>
              <a:t>This document consists of leaves 1–8 and 132–137. After a short introduction about the importance of knowing the pulse for the diagnosis of internal diseases, we move on to the presentation of the matter itself. The content of this document would be as follows: after a short preface from the physiology of blood flow, an explanation of the mechanism of blood flow in blood vessels is given and the importance of the pulse for the diagnosis of some diseases is indicated. Instructions are then given to feel for the pulse. From this chapter, it is clear how much importance is attached to pulse changes for evaluating the functional ability of the heart.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This is a scientific document and from its very content it is clear that it was intended for a doctor. When its composition is studied better, one gets the impression that it consists of two parts. The first would be more theoretical in nature, while the second has a practical character. In the first part, the function of the blood system is described, and in it the author of the authors refers to Hippocrates the most, while the second part deals with diagnostics and therapy. In the last part, the compiler of the </a:t>
            </a:r>
            <a:r>
              <a:rPr lang="en-US" dirty="0" err="1"/>
              <a:t>Hilandar</a:t>
            </a:r>
            <a:r>
              <a:rPr lang="en-US" dirty="0"/>
              <a:t> Codex points not only to the teachings of Galen but also to his </a:t>
            </a:r>
            <a:r>
              <a:rPr lang="en-US" dirty="0" smtClean="0"/>
              <a:t>writings.</a:t>
            </a:r>
            <a:endParaRPr lang="en-US" dirty="0"/>
          </a:p>
        </p:txBody>
      </p:sp>
      <p:sp>
        <p:nvSpPr>
          <p:cNvPr id="4" name="Title 1"/>
          <p:cNvSpPr>
            <a:spLocks noGrp="1"/>
          </p:cNvSpPr>
          <p:nvPr>
            <p:ph type="title"/>
          </p:nvPr>
        </p:nvSpPr>
        <p:spPr>
          <a:xfrm>
            <a:off x="1356362" y="860212"/>
            <a:ext cx="9601196" cy="1303867"/>
          </a:xfrm>
        </p:spPr>
        <p:txBody>
          <a:bodyPr>
            <a:normAutofit fontScale="90000"/>
          </a:bodyPr>
          <a:lstStyle/>
          <a:p>
            <a:r>
              <a:rPr lang="en-US" dirty="0"/>
              <a:t>File on knowledge of the disease regarding the pulse</a:t>
            </a:r>
            <a:r>
              <a:rPr lang="ru-RU" dirty="0" smtClean="0"/>
              <a:t/>
            </a:r>
            <a:br>
              <a:rPr lang="ru-RU" dirty="0" smtClean="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a:t>According to </a:t>
            </a:r>
            <a:r>
              <a:rPr lang="en-US" dirty="0" err="1"/>
              <a:t>Dischgrober</a:t>
            </a:r>
            <a:r>
              <a:rPr lang="en-US" dirty="0"/>
              <a:t> and </a:t>
            </a:r>
            <a:r>
              <a:rPr lang="en-US" dirty="0" err="1"/>
              <a:t>Shawi</a:t>
            </a:r>
            <a:r>
              <a:rPr lang="en-US" dirty="0"/>
              <a:t> (1958), until the appearance of Harvey, etc. and the latest discoveries about blood flow, the science of the pulse was built on Galen's writings. Therefore, if one starts from the last fact, the matter itself, which is completely in accordance with the teaching of Galen, as well as from the indications of the compiler of the </a:t>
            </a:r>
            <a:r>
              <a:rPr lang="en-US" dirty="0" err="1"/>
              <a:t>Hilandar</a:t>
            </a:r>
            <a:r>
              <a:rPr lang="en-US" dirty="0"/>
              <a:t> Codex, then it can be considered that this writing was written according to Galen's writings. As for the Latin expressions it contains, they could have arrived via a Latinized translation of one of the aforementioned Galen's writings or writings that contained his teachings. </a:t>
            </a:r>
            <a:r>
              <a:rPr lang="ru-RU" dirty="0" smtClean="0"/>
              <a:t> </a:t>
            </a:r>
            <a:endParaRPr lang="en-US" dirty="0"/>
          </a:p>
        </p:txBody>
      </p:sp>
      <p:sp>
        <p:nvSpPr>
          <p:cNvPr id="5" name="Title 1"/>
          <p:cNvSpPr txBox="1">
            <a:spLocks/>
          </p:cNvSpPr>
          <p:nvPr/>
        </p:nvSpPr>
        <p:spPr>
          <a:xfrm>
            <a:off x="1295402" y="640080"/>
            <a:ext cx="9601196" cy="1645919"/>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mtClean="0"/>
              <a:t>File on knowledge of the disease regarding the pulse</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247</TotalTime>
  <Words>3040</Words>
  <Application>Microsoft Office PowerPoint</Application>
  <PresentationFormat>Custom</PresentationFormat>
  <Paragraphs>86</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Organic</vt:lpstr>
      <vt:lpstr>Hilandar medical codex</vt:lpstr>
      <vt:lpstr>PowerPoint Presentation</vt:lpstr>
      <vt:lpstr>PowerPoint Presentation</vt:lpstr>
      <vt:lpstr>PowerPoint Presentation</vt:lpstr>
      <vt:lpstr>PowerPoint Presentation</vt:lpstr>
      <vt:lpstr>PowerPoint Presentation</vt:lpstr>
      <vt:lpstr>File on knowledge of the disease regarding the pulse</vt:lpstr>
      <vt:lpstr>File on knowledge of the disease regarding the pulse </vt:lpstr>
      <vt:lpstr>PowerPoint Presentation</vt:lpstr>
      <vt:lpstr>File on knowledge of the disease regarding the pulse</vt:lpstr>
      <vt:lpstr>Pharmacological file</vt:lpstr>
      <vt:lpstr>Pharmacological file</vt:lpstr>
      <vt:lpstr>Pharmacological file</vt:lpstr>
      <vt:lpstr>Pharmacological file</vt:lpstr>
      <vt:lpstr>Pharmacological file</vt:lpstr>
      <vt:lpstr>Pharmacological file</vt:lpstr>
      <vt:lpstr>File about poisons</vt:lpstr>
      <vt:lpstr>File on infectious diseases</vt:lpstr>
      <vt:lpstr>File on infectious diseases</vt:lpstr>
      <vt:lpstr>File on infectious diseases</vt:lpstr>
      <vt:lpstr>File on infectious diseases</vt:lpstr>
      <vt:lpstr>File on infectious diseases</vt:lpstr>
      <vt:lpstr>File on infectious diseases</vt:lpstr>
      <vt:lpstr>Document on the determination of diseases using urine (uroscopy)</vt:lpstr>
      <vt:lpstr>A file on malaria</vt:lpstr>
      <vt:lpstr>Writings on the preparation of medicines</vt:lpstr>
      <vt:lpstr>File about causos disease (spotted typhus)</vt:lpstr>
      <vt:lpstr>File on acute heartburn</vt:lpstr>
      <vt:lpstr>File about bloodletting</vt:lpstr>
      <vt:lpstr>Document on intestinal infectious diseases</vt:lpstr>
      <vt:lpstr>Practical medicine</vt:lpstr>
      <vt:lpstr>File on medical ethics</vt:lpstr>
      <vt:lpstr>File on medical ethics</vt:lpstr>
      <vt:lpstr>File on medical ethics</vt:lpstr>
      <vt:lpstr>File on medical ethics</vt:lpstr>
      <vt:lpstr>Significance of the Code</vt:lpstr>
      <vt:lpstr>Significance of the Code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user</cp:lastModifiedBy>
  <cp:revision>34</cp:revision>
  <dcterms:created xsi:type="dcterms:W3CDTF">2023-09-13T10:25:46Z</dcterms:created>
  <dcterms:modified xsi:type="dcterms:W3CDTF">2024-01-31T18:16:35Z</dcterms:modified>
</cp:coreProperties>
</file>